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753600" cy="7315200"/>
  <p:notesSz cx="6858000" cy="9144000"/>
  <p:embeddedFontLst>
    <p:embeddedFont>
      <p:font typeface="Assistant" pitchFamily="2" charset="-79"/>
      <p:regular r:id="rId18"/>
      <p:bold r:id="rId19"/>
    </p:embeddedFont>
    <p:embeddedFont>
      <p:font typeface="Assistant Bold" charset="-79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Halant Medium" panose="020B0604020202020204" charset="0"/>
      <p:regular r:id="rId25"/>
    </p:embeddedFont>
    <p:embeddedFont>
      <p:font typeface="HK Grotesk" panose="020B0604020202020204" charset="0"/>
      <p:regular r:id="rId26"/>
    </p:embeddedFont>
    <p:embeddedFont>
      <p:font typeface="HK Grotesk Bold" panose="020B0604020202020204" charset="0"/>
      <p:regular r:id="rId27"/>
    </p:embeddedFont>
    <p:embeddedFont>
      <p:font typeface="HK Grotesk Medium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7" d="100"/>
          <a:sy n="77" d="100"/>
        </p:scale>
        <p:origin x="1474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1520" y="4988546"/>
            <a:ext cx="5534667" cy="1595134"/>
            <a:chOff x="0" y="0"/>
            <a:chExt cx="7379556" cy="2126846"/>
          </a:xfrm>
        </p:grpSpPr>
        <p:sp>
          <p:nvSpPr>
            <p:cNvPr id="3" name="TextBox 3"/>
            <p:cNvSpPr txBox="1"/>
            <p:nvPr/>
          </p:nvSpPr>
          <p:spPr>
            <a:xfrm>
              <a:off x="0" y="1557632"/>
              <a:ext cx="4902539" cy="5692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38"/>
                </a:lnSpc>
                <a:spcBef>
                  <a:spcPct val="0"/>
                </a:spcBef>
              </a:pPr>
              <a:r>
                <a:rPr lang="en-US" sz="2598">
                  <a:solidFill>
                    <a:srgbClr val="000000"/>
                  </a:solidFill>
                  <a:latin typeface="Halant Medium"/>
                </a:rPr>
                <a:t>Information Visualization 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7379556" cy="1189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991"/>
                </a:lnSpc>
              </a:pPr>
              <a:r>
                <a:rPr lang="en-US" sz="5925">
                  <a:solidFill>
                    <a:srgbClr val="000000"/>
                  </a:solidFill>
                  <a:latin typeface="HK Grotesk Bold"/>
                </a:rPr>
                <a:t>Stock market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-5550229">
            <a:off x="4050848" y="-1127659"/>
            <a:ext cx="5867962" cy="5222486"/>
          </a:xfrm>
          <a:custGeom>
            <a:avLst/>
            <a:gdLst/>
            <a:ahLst/>
            <a:cxnLst/>
            <a:rect l="l" t="t" r="r" b="b"/>
            <a:pathLst>
              <a:path w="5867962" h="5222486">
                <a:moveTo>
                  <a:pt x="0" y="0"/>
                </a:moveTo>
                <a:lnTo>
                  <a:pt x="5867963" y="0"/>
                </a:lnTo>
                <a:lnTo>
                  <a:pt x="5867963" y="5222487"/>
                </a:lnTo>
                <a:lnTo>
                  <a:pt x="0" y="52224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6" name="Freeform 6"/>
          <p:cNvSpPr/>
          <p:nvPr/>
        </p:nvSpPr>
        <p:spPr>
          <a:xfrm rot="-5017281">
            <a:off x="3529970" y="912669"/>
            <a:ext cx="1170984" cy="1109507"/>
          </a:xfrm>
          <a:custGeom>
            <a:avLst/>
            <a:gdLst/>
            <a:ahLst/>
            <a:cxnLst/>
            <a:rect l="l" t="t" r="r" b="b"/>
            <a:pathLst>
              <a:path w="1170984" h="1109507">
                <a:moveTo>
                  <a:pt x="0" y="0"/>
                </a:moveTo>
                <a:lnTo>
                  <a:pt x="1170984" y="0"/>
                </a:lnTo>
                <a:lnTo>
                  <a:pt x="1170984" y="1109508"/>
                </a:lnTo>
                <a:lnTo>
                  <a:pt x="0" y="11095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7" name="Freeform 7"/>
          <p:cNvSpPr/>
          <p:nvPr/>
        </p:nvSpPr>
        <p:spPr>
          <a:xfrm rot="-10567437">
            <a:off x="8110392" y="5055177"/>
            <a:ext cx="2588757" cy="2475499"/>
          </a:xfrm>
          <a:custGeom>
            <a:avLst/>
            <a:gdLst/>
            <a:ahLst/>
            <a:cxnLst/>
            <a:rect l="l" t="t" r="r" b="b"/>
            <a:pathLst>
              <a:path w="2588757" h="2475499">
                <a:moveTo>
                  <a:pt x="0" y="0"/>
                </a:moveTo>
                <a:lnTo>
                  <a:pt x="2588756" y="0"/>
                </a:lnTo>
                <a:lnTo>
                  <a:pt x="2588756" y="2475498"/>
                </a:lnTo>
                <a:lnTo>
                  <a:pt x="0" y="24754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94633">
            <a:off x="-1399641" y="5989040"/>
            <a:ext cx="2799283" cy="2652320"/>
          </a:xfrm>
          <a:custGeom>
            <a:avLst/>
            <a:gdLst/>
            <a:ahLst/>
            <a:cxnLst/>
            <a:rect l="l" t="t" r="r" b="b"/>
            <a:pathLst>
              <a:path w="2799283" h="2652320">
                <a:moveTo>
                  <a:pt x="0" y="0"/>
                </a:moveTo>
                <a:lnTo>
                  <a:pt x="2799282" y="0"/>
                </a:lnTo>
                <a:lnTo>
                  <a:pt x="2799282" y="2652320"/>
                </a:lnTo>
                <a:lnTo>
                  <a:pt x="0" y="26523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TextBox 3"/>
          <p:cNvSpPr txBox="1"/>
          <p:nvPr/>
        </p:nvSpPr>
        <p:spPr>
          <a:xfrm>
            <a:off x="1141906" y="1580023"/>
            <a:ext cx="7469788" cy="75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00"/>
              </a:lnSpc>
            </a:pPr>
            <a:r>
              <a:rPr lang="en-US" sz="5000">
                <a:solidFill>
                  <a:srgbClr val="000000"/>
                </a:solidFill>
                <a:latin typeface="HK Grotesk Bold"/>
              </a:rPr>
              <a:t>Boxplot</a:t>
            </a:r>
          </a:p>
        </p:txBody>
      </p:sp>
      <p:sp>
        <p:nvSpPr>
          <p:cNvPr id="4" name="Freeform 4"/>
          <p:cNvSpPr/>
          <p:nvPr/>
        </p:nvSpPr>
        <p:spPr>
          <a:xfrm rot="313119">
            <a:off x="7730519" y="-980388"/>
            <a:ext cx="3312451" cy="3167532"/>
          </a:xfrm>
          <a:custGeom>
            <a:avLst/>
            <a:gdLst/>
            <a:ahLst/>
            <a:cxnLst/>
            <a:rect l="l" t="t" r="r" b="b"/>
            <a:pathLst>
              <a:path w="3312451" h="3167532">
                <a:moveTo>
                  <a:pt x="0" y="0"/>
                </a:moveTo>
                <a:lnTo>
                  <a:pt x="3312452" y="0"/>
                </a:lnTo>
                <a:lnTo>
                  <a:pt x="3312452" y="3167532"/>
                </a:lnTo>
                <a:lnTo>
                  <a:pt x="0" y="3167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>
            <a:off x="731520" y="2306245"/>
            <a:ext cx="8290560" cy="2702709"/>
          </a:xfrm>
          <a:custGeom>
            <a:avLst/>
            <a:gdLst/>
            <a:ahLst/>
            <a:cxnLst/>
            <a:rect l="l" t="t" r="r" b="b"/>
            <a:pathLst>
              <a:path w="8290560" h="2702709">
                <a:moveTo>
                  <a:pt x="0" y="0"/>
                </a:moveTo>
                <a:lnTo>
                  <a:pt x="8290560" y="0"/>
                </a:lnTo>
                <a:lnTo>
                  <a:pt x="8290560" y="2702710"/>
                </a:lnTo>
                <a:lnTo>
                  <a:pt x="0" y="27027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6" name="TextBox 6"/>
          <p:cNvSpPr txBox="1"/>
          <p:nvPr/>
        </p:nvSpPr>
        <p:spPr>
          <a:xfrm>
            <a:off x="1869678" y="5405223"/>
            <a:ext cx="6014244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0"/>
              </a:lnSpc>
            </a:pPr>
            <a:r>
              <a:rPr lang="en-US" sz="1500">
                <a:solidFill>
                  <a:srgbClr val="000000"/>
                </a:solidFill>
                <a:latin typeface="Assistant"/>
              </a:rPr>
              <a:t>notice the closeness of the mean value of the Volume at the IT, Construction,</a:t>
            </a:r>
          </a:p>
          <a:p>
            <a:pPr algn="ctr">
              <a:lnSpc>
                <a:spcPts val="177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Assistant"/>
              </a:rPr>
              <a:t> Fertilisers &amp; Pesticides Industries Stockes.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94633">
            <a:off x="-1399641" y="5989040"/>
            <a:ext cx="2799283" cy="2652320"/>
          </a:xfrm>
          <a:custGeom>
            <a:avLst/>
            <a:gdLst/>
            <a:ahLst/>
            <a:cxnLst/>
            <a:rect l="l" t="t" r="r" b="b"/>
            <a:pathLst>
              <a:path w="2799283" h="2652320">
                <a:moveTo>
                  <a:pt x="0" y="0"/>
                </a:moveTo>
                <a:lnTo>
                  <a:pt x="2799282" y="0"/>
                </a:lnTo>
                <a:lnTo>
                  <a:pt x="2799282" y="2652320"/>
                </a:lnTo>
                <a:lnTo>
                  <a:pt x="0" y="26523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TextBox 3"/>
          <p:cNvSpPr txBox="1"/>
          <p:nvPr/>
        </p:nvSpPr>
        <p:spPr>
          <a:xfrm>
            <a:off x="1141906" y="1580023"/>
            <a:ext cx="7469788" cy="75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00"/>
              </a:lnSpc>
            </a:pPr>
            <a:r>
              <a:rPr lang="en-US" sz="5000">
                <a:solidFill>
                  <a:srgbClr val="000000"/>
                </a:solidFill>
                <a:latin typeface="HK Grotesk Bold"/>
              </a:rPr>
              <a:t>Candlestick Chart</a:t>
            </a:r>
          </a:p>
        </p:txBody>
      </p:sp>
      <p:sp>
        <p:nvSpPr>
          <p:cNvPr id="4" name="Freeform 4"/>
          <p:cNvSpPr/>
          <p:nvPr/>
        </p:nvSpPr>
        <p:spPr>
          <a:xfrm rot="313119">
            <a:off x="7730519" y="-980388"/>
            <a:ext cx="3312451" cy="3167532"/>
          </a:xfrm>
          <a:custGeom>
            <a:avLst/>
            <a:gdLst/>
            <a:ahLst/>
            <a:cxnLst/>
            <a:rect l="l" t="t" r="r" b="b"/>
            <a:pathLst>
              <a:path w="3312451" h="3167532">
                <a:moveTo>
                  <a:pt x="0" y="0"/>
                </a:moveTo>
                <a:lnTo>
                  <a:pt x="3312452" y="0"/>
                </a:lnTo>
                <a:lnTo>
                  <a:pt x="3312452" y="3167532"/>
                </a:lnTo>
                <a:lnTo>
                  <a:pt x="0" y="3167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>
            <a:off x="731520" y="2306245"/>
            <a:ext cx="8290560" cy="2702709"/>
          </a:xfrm>
          <a:custGeom>
            <a:avLst/>
            <a:gdLst/>
            <a:ahLst/>
            <a:cxnLst/>
            <a:rect l="l" t="t" r="r" b="b"/>
            <a:pathLst>
              <a:path w="8290560" h="2702709">
                <a:moveTo>
                  <a:pt x="0" y="0"/>
                </a:moveTo>
                <a:lnTo>
                  <a:pt x="8290560" y="0"/>
                </a:lnTo>
                <a:lnTo>
                  <a:pt x="8290560" y="2702710"/>
                </a:lnTo>
                <a:lnTo>
                  <a:pt x="0" y="27027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6" name="TextBox 6"/>
          <p:cNvSpPr txBox="1"/>
          <p:nvPr/>
        </p:nvSpPr>
        <p:spPr>
          <a:xfrm>
            <a:off x="844391" y="5405223"/>
            <a:ext cx="7893209" cy="108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770"/>
              </a:lnSpc>
            </a:pPr>
            <a:r>
              <a:rPr lang="en-US" sz="1500">
                <a:solidFill>
                  <a:srgbClr val="000000"/>
                </a:solidFill>
                <a:latin typeface="Assistant"/>
              </a:rPr>
              <a:t>In the Construction Indusrty we have only one Stock called LT  which stands for Larsen &amp; Toubro Ltd.</a:t>
            </a:r>
          </a:p>
          <a:p>
            <a:pPr algn="just">
              <a:lnSpc>
                <a:spcPts val="1770"/>
              </a:lnSpc>
            </a:pPr>
            <a:r>
              <a:rPr lang="en-US" sz="1500">
                <a:solidFill>
                  <a:srgbClr val="000000"/>
                </a:solidFill>
                <a:latin typeface="Assistant"/>
              </a:rPr>
              <a:t>it was at its best at OCT 2007</a:t>
            </a:r>
          </a:p>
          <a:p>
            <a:pPr algn="just">
              <a:lnSpc>
                <a:spcPts val="1770"/>
              </a:lnSpc>
            </a:pPr>
            <a:r>
              <a:rPr lang="en-US" sz="1500">
                <a:solidFill>
                  <a:srgbClr val="000000"/>
                </a:solidFill>
                <a:latin typeface="Assistant"/>
              </a:rPr>
              <a:t>with the values:</a:t>
            </a:r>
          </a:p>
          <a:p>
            <a:pPr algn="just">
              <a:lnSpc>
                <a:spcPts val="1770"/>
              </a:lnSpc>
            </a:pPr>
            <a:r>
              <a:rPr lang="en-US" sz="1500">
                <a:solidFill>
                  <a:srgbClr val="000000"/>
                </a:solidFill>
                <a:latin typeface="Assistant"/>
              </a:rPr>
              <a:t>open 3480, high 3895, low 3450, close3872.8</a:t>
            </a:r>
          </a:p>
          <a:p>
            <a:pPr algn="just">
              <a:lnSpc>
                <a:spcPts val="1770"/>
              </a:lnSpc>
              <a:spcBef>
                <a:spcPct val="0"/>
              </a:spcBef>
            </a:pPr>
            <a:endParaRPr lang="en-US" sz="1500">
              <a:solidFill>
                <a:srgbClr val="000000"/>
              </a:solidFill>
              <a:latin typeface="Assistan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94633">
            <a:off x="-1399641" y="5989040"/>
            <a:ext cx="2799283" cy="2652320"/>
          </a:xfrm>
          <a:custGeom>
            <a:avLst/>
            <a:gdLst/>
            <a:ahLst/>
            <a:cxnLst/>
            <a:rect l="l" t="t" r="r" b="b"/>
            <a:pathLst>
              <a:path w="2799283" h="2652320">
                <a:moveTo>
                  <a:pt x="0" y="0"/>
                </a:moveTo>
                <a:lnTo>
                  <a:pt x="2799282" y="0"/>
                </a:lnTo>
                <a:lnTo>
                  <a:pt x="2799282" y="2652320"/>
                </a:lnTo>
                <a:lnTo>
                  <a:pt x="0" y="26523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TextBox 3"/>
          <p:cNvSpPr txBox="1"/>
          <p:nvPr/>
        </p:nvSpPr>
        <p:spPr>
          <a:xfrm>
            <a:off x="1141906" y="1580023"/>
            <a:ext cx="7469788" cy="75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00"/>
              </a:lnSpc>
            </a:pPr>
            <a:r>
              <a:rPr lang="en-US" sz="5000">
                <a:solidFill>
                  <a:srgbClr val="000000"/>
                </a:solidFill>
                <a:latin typeface="HK Grotesk Bold"/>
              </a:rPr>
              <a:t>Scatter plot</a:t>
            </a:r>
          </a:p>
        </p:txBody>
      </p:sp>
      <p:sp>
        <p:nvSpPr>
          <p:cNvPr id="4" name="Freeform 4"/>
          <p:cNvSpPr/>
          <p:nvPr/>
        </p:nvSpPr>
        <p:spPr>
          <a:xfrm rot="313119">
            <a:off x="7730519" y="-980388"/>
            <a:ext cx="3312451" cy="3167532"/>
          </a:xfrm>
          <a:custGeom>
            <a:avLst/>
            <a:gdLst/>
            <a:ahLst/>
            <a:cxnLst/>
            <a:rect l="l" t="t" r="r" b="b"/>
            <a:pathLst>
              <a:path w="3312451" h="3167532">
                <a:moveTo>
                  <a:pt x="0" y="0"/>
                </a:moveTo>
                <a:lnTo>
                  <a:pt x="3312452" y="0"/>
                </a:lnTo>
                <a:lnTo>
                  <a:pt x="3312452" y="3167532"/>
                </a:lnTo>
                <a:lnTo>
                  <a:pt x="0" y="3167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>
            <a:off x="731520" y="2439743"/>
            <a:ext cx="8290560" cy="2702709"/>
          </a:xfrm>
          <a:custGeom>
            <a:avLst/>
            <a:gdLst/>
            <a:ahLst/>
            <a:cxnLst/>
            <a:rect l="l" t="t" r="r" b="b"/>
            <a:pathLst>
              <a:path w="8290560" h="2702709">
                <a:moveTo>
                  <a:pt x="0" y="0"/>
                </a:moveTo>
                <a:lnTo>
                  <a:pt x="8290560" y="0"/>
                </a:lnTo>
                <a:lnTo>
                  <a:pt x="8290560" y="2702709"/>
                </a:lnTo>
                <a:lnTo>
                  <a:pt x="0" y="27027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6" name="TextBox 6"/>
          <p:cNvSpPr txBox="1"/>
          <p:nvPr/>
        </p:nvSpPr>
        <p:spPr>
          <a:xfrm>
            <a:off x="546338" y="5405223"/>
            <a:ext cx="8489315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0"/>
              </a:lnSpc>
            </a:pPr>
            <a:r>
              <a:rPr lang="en-US" sz="1500">
                <a:solidFill>
                  <a:srgbClr val="000000"/>
                </a:solidFill>
                <a:latin typeface="Assistant"/>
              </a:rPr>
              <a:t>in the Cement &amp; Cement products  industry it is obvious that the values of the turnover are highly correlated </a:t>
            </a:r>
          </a:p>
          <a:p>
            <a:pPr algn="ctr">
              <a:lnSpc>
                <a:spcPts val="177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Assistant"/>
              </a:rPr>
              <a:t>but the figure shows that all the stocks of this industry had a great rise around 2020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94633">
            <a:off x="-1399641" y="5989040"/>
            <a:ext cx="2799283" cy="2652320"/>
          </a:xfrm>
          <a:custGeom>
            <a:avLst/>
            <a:gdLst/>
            <a:ahLst/>
            <a:cxnLst/>
            <a:rect l="l" t="t" r="r" b="b"/>
            <a:pathLst>
              <a:path w="2799283" h="2652320">
                <a:moveTo>
                  <a:pt x="0" y="0"/>
                </a:moveTo>
                <a:lnTo>
                  <a:pt x="2799282" y="0"/>
                </a:lnTo>
                <a:lnTo>
                  <a:pt x="2799282" y="2652320"/>
                </a:lnTo>
                <a:lnTo>
                  <a:pt x="0" y="26523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TextBox 3"/>
          <p:cNvSpPr txBox="1"/>
          <p:nvPr/>
        </p:nvSpPr>
        <p:spPr>
          <a:xfrm>
            <a:off x="1141906" y="1580023"/>
            <a:ext cx="7469788" cy="75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00"/>
              </a:lnSpc>
            </a:pPr>
            <a:r>
              <a:rPr lang="en-US" sz="5000">
                <a:solidFill>
                  <a:srgbClr val="000000"/>
                </a:solidFill>
                <a:latin typeface="HK Grotesk Bold"/>
              </a:rPr>
              <a:t>Histogram</a:t>
            </a:r>
          </a:p>
        </p:txBody>
      </p:sp>
      <p:sp>
        <p:nvSpPr>
          <p:cNvPr id="4" name="Freeform 4"/>
          <p:cNvSpPr/>
          <p:nvPr/>
        </p:nvSpPr>
        <p:spPr>
          <a:xfrm rot="313119">
            <a:off x="7730519" y="-980388"/>
            <a:ext cx="3312451" cy="3167532"/>
          </a:xfrm>
          <a:custGeom>
            <a:avLst/>
            <a:gdLst/>
            <a:ahLst/>
            <a:cxnLst/>
            <a:rect l="l" t="t" r="r" b="b"/>
            <a:pathLst>
              <a:path w="3312451" h="3167532">
                <a:moveTo>
                  <a:pt x="0" y="0"/>
                </a:moveTo>
                <a:lnTo>
                  <a:pt x="3312452" y="0"/>
                </a:lnTo>
                <a:lnTo>
                  <a:pt x="3312452" y="3167532"/>
                </a:lnTo>
                <a:lnTo>
                  <a:pt x="0" y="3167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>
            <a:off x="731520" y="2306245"/>
            <a:ext cx="8290560" cy="2702709"/>
          </a:xfrm>
          <a:custGeom>
            <a:avLst/>
            <a:gdLst/>
            <a:ahLst/>
            <a:cxnLst/>
            <a:rect l="l" t="t" r="r" b="b"/>
            <a:pathLst>
              <a:path w="8290560" h="2702709">
                <a:moveTo>
                  <a:pt x="0" y="0"/>
                </a:moveTo>
                <a:lnTo>
                  <a:pt x="8290560" y="0"/>
                </a:lnTo>
                <a:lnTo>
                  <a:pt x="8290560" y="2702710"/>
                </a:lnTo>
                <a:lnTo>
                  <a:pt x="0" y="27027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6" name="TextBox 6"/>
          <p:cNvSpPr txBox="1"/>
          <p:nvPr/>
        </p:nvSpPr>
        <p:spPr>
          <a:xfrm>
            <a:off x="1388586" y="5405223"/>
            <a:ext cx="6804819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0"/>
              </a:lnSpc>
            </a:pPr>
            <a:r>
              <a:rPr lang="en-US" sz="1500">
                <a:solidFill>
                  <a:srgbClr val="000000"/>
                </a:solidFill>
                <a:latin typeface="Assistant"/>
              </a:rPr>
              <a:t>The general shape of distribution of the value of the Deliverble Volume is Right Skewed</a:t>
            </a:r>
          </a:p>
          <a:p>
            <a:pPr algn="ctr">
              <a:lnSpc>
                <a:spcPts val="177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Assistant"/>
              </a:rPr>
              <a:t>the shown distribution is for the Phrama industry Stocks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94633">
            <a:off x="-1399641" y="5989040"/>
            <a:ext cx="2799283" cy="2652320"/>
          </a:xfrm>
          <a:custGeom>
            <a:avLst/>
            <a:gdLst/>
            <a:ahLst/>
            <a:cxnLst/>
            <a:rect l="l" t="t" r="r" b="b"/>
            <a:pathLst>
              <a:path w="2799283" h="2652320">
                <a:moveTo>
                  <a:pt x="0" y="0"/>
                </a:moveTo>
                <a:lnTo>
                  <a:pt x="2799282" y="0"/>
                </a:lnTo>
                <a:lnTo>
                  <a:pt x="2799282" y="2652320"/>
                </a:lnTo>
                <a:lnTo>
                  <a:pt x="0" y="26523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TextBox 3"/>
          <p:cNvSpPr txBox="1"/>
          <p:nvPr/>
        </p:nvSpPr>
        <p:spPr>
          <a:xfrm>
            <a:off x="1141906" y="1580023"/>
            <a:ext cx="7469788" cy="75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00"/>
              </a:lnSpc>
            </a:pPr>
            <a:r>
              <a:rPr lang="en-US" sz="5000">
                <a:solidFill>
                  <a:srgbClr val="000000"/>
                </a:solidFill>
                <a:latin typeface="HK Grotesk Bold"/>
              </a:rPr>
              <a:t>Area Chart</a:t>
            </a:r>
          </a:p>
        </p:txBody>
      </p:sp>
      <p:sp>
        <p:nvSpPr>
          <p:cNvPr id="4" name="Freeform 4"/>
          <p:cNvSpPr/>
          <p:nvPr/>
        </p:nvSpPr>
        <p:spPr>
          <a:xfrm rot="313119">
            <a:off x="7730519" y="-980388"/>
            <a:ext cx="3312451" cy="3167532"/>
          </a:xfrm>
          <a:custGeom>
            <a:avLst/>
            <a:gdLst/>
            <a:ahLst/>
            <a:cxnLst/>
            <a:rect l="l" t="t" r="r" b="b"/>
            <a:pathLst>
              <a:path w="3312451" h="3167532">
                <a:moveTo>
                  <a:pt x="0" y="0"/>
                </a:moveTo>
                <a:lnTo>
                  <a:pt x="3312452" y="0"/>
                </a:lnTo>
                <a:lnTo>
                  <a:pt x="3312452" y="3167532"/>
                </a:lnTo>
                <a:lnTo>
                  <a:pt x="0" y="3167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>
            <a:off x="731520" y="2306245"/>
            <a:ext cx="8290560" cy="2702709"/>
          </a:xfrm>
          <a:custGeom>
            <a:avLst/>
            <a:gdLst/>
            <a:ahLst/>
            <a:cxnLst/>
            <a:rect l="l" t="t" r="r" b="b"/>
            <a:pathLst>
              <a:path w="8290560" h="2702709">
                <a:moveTo>
                  <a:pt x="0" y="0"/>
                </a:moveTo>
                <a:lnTo>
                  <a:pt x="8290560" y="0"/>
                </a:lnTo>
                <a:lnTo>
                  <a:pt x="8290560" y="2702710"/>
                </a:lnTo>
                <a:lnTo>
                  <a:pt x="0" y="27027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6" name="TextBox 6"/>
          <p:cNvSpPr txBox="1"/>
          <p:nvPr/>
        </p:nvSpPr>
        <p:spPr>
          <a:xfrm>
            <a:off x="1496377" y="5405223"/>
            <a:ext cx="6589236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0"/>
              </a:lnSpc>
            </a:pPr>
            <a:r>
              <a:rPr lang="en-US" sz="1500">
                <a:solidFill>
                  <a:srgbClr val="000000"/>
                </a:solidFill>
                <a:latin typeface="Assistant"/>
              </a:rPr>
              <a:t>The shown Area chart shows the values of %Deliverables of the Automobile industry</a:t>
            </a:r>
          </a:p>
          <a:p>
            <a:pPr algn="ctr">
              <a:lnSpc>
                <a:spcPts val="177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Assistant"/>
              </a:rPr>
              <a:t>the highest values is the stock BAJAJ-AUTO and it refers to Bajaj Auto Ltd.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94633">
            <a:off x="-1399641" y="5989040"/>
            <a:ext cx="2799283" cy="2652320"/>
          </a:xfrm>
          <a:custGeom>
            <a:avLst/>
            <a:gdLst/>
            <a:ahLst/>
            <a:cxnLst/>
            <a:rect l="l" t="t" r="r" b="b"/>
            <a:pathLst>
              <a:path w="2799283" h="2652320">
                <a:moveTo>
                  <a:pt x="0" y="0"/>
                </a:moveTo>
                <a:lnTo>
                  <a:pt x="2799282" y="0"/>
                </a:lnTo>
                <a:lnTo>
                  <a:pt x="2799282" y="2652320"/>
                </a:lnTo>
                <a:lnTo>
                  <a:pt x="0" y="26523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TextBox 3"/>
          <p:cNvSpPr txBox="1"/>
          <p:nvPr/>
        </p:nvSpPr>
        <p:spPr>
          <a:xfrm>
            <a:off x="1141906" y="1580023"/>
            <a:ext cx="7469788" cy="75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00"/>
              </a:lnSpc>
            </a:pPr>
            <a:r>
              <a:rPr lang="en-US" sz="5000">
                <a:solidFill>
                  <a:srgbClr val="000000"/>
                </a:solidFill>
                <a:latin typeface="HK Grotesk Bold"/>
              </a:rPr>
              <a:t>Bar Chart</a:t>
            </a:r>
          </a:p>
        </p:txBody>
      </p:sp>
      <p:sp>
        <p:nvSpPr>
          <p:cNvPr id="4" name="Freeform 4"/>
          <p:cNvSpPr/>
          <p:nvPr/>
        </p:nvSpPr>
        <p:spPr>
          <a:xfrm rot="313119">
            <a:off x="7730519" y="-980388"/>
            <a:ext cx="3312451" cy="3167532"/>
          </a:xfrm>
          <a:custGeom>
            <a:avLst/>
            <a:gdLst/>
            <a:ahLst/>
            <a:cxnLst/>
            <a:rect l="l" t="t" r="r" b="b"/>
            <a:pathLst>
              <a:path w="3312451" h="3167532">
                <a:moveTo>
                  <a:pt x="0" y="0"/>
                </a:moveTo>
                <a:lnTo>
                  <a:pt x="3312452" y="0"/>
                </a:lnTo>
                <a:lnTo>
                  <a:pt x="3312452" y="3167532"/>
                </a:lnTo>
                <a:lnTo>
                  <a:pt x="0" y="3167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>
            <a:off x="731520" y="2306245"/>
            <a:ext cx="8290560" cy="2702709"/>
          </a:xfrm>
          <a:custGeom>
            <a:avLst/>
            <a:gdLst/>
            <a:ahLst/>
            <a:cxnLst/>
            <a:rect l="l" t="t" r="r" b="b"/>
            <a:pathLst>
              <a:path w="8290560" h="2702709">
                <a:moveTo>
                  <a:pt x="0" y="0"/>
                </a:moveTo>
                <a:lnTo>
                  <a:pt x="8290560" y="0"/>
                </a:lnTo>
                <a:lnTo>
                  <a:pt x="8290560" y="2702710"/>
                </a:lnTo>
                <a:lnTo>
                  <a:pt x="0" y="27027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6" name="TextBox 6"/>
          <p:cNvSpPr txBox="1"/>
          <p:nvPr/>
        </p:nvSpPr>
        <p:spPr>
          <a:xfrm>
            <a:off x="687943" y="5405223"/>
            <a:ext cx="8206105" cy="870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0"/>
              </a:lnSpc>
            </a:pPr>
            <a:r>
              <a:rPr lang="en-US" sz="1500">
                <a:solidFill>
                  <a:srgbClr val="000000"/>
                </a:solidFill>
                <a:latin typeface="Assistant"/>
              </a:rPr>
              <a:t>And this is a count of the number of the Stocks coverd in this dataset</a:t>
            </a:r>
          </a:p>
          <a:p>
            <a:pPr algn="ctr">
              <a:lnSpc>
                <a:spcPts val="1770"/>
              </a:lnSpc>
            </a:pPr>
            <a:r>
              <a:rPr lang="en-US" sz="1500">
                <a:solidFill>
                  <a:srgbClr val="000000"/>
                </a:solidFill>
                <a:latin typeface="Assistant"/>
              </a:rPr>
              <a:t>in every Industry,</a:t>
            </a:r>
          </a:p>
          <a:p>
            <a:pPr algn="ctr">
              <a:lnSpc>
                <a:spcPts val="1770"/>
              </a:lnSpc>
            </a:pPr>
            <a:r>
              <a:rPr lang="en-US" sz="1500">
                <a:solidFill>
                  <a:srgbClr val="000000"/>
                </a:solidFill>
                <a:latin typeface="Assistant"/>
              </a:rPr>
              <a:t> we can’t take this number as we took only a subset of thedataset to reduce computational power &amp; time</a:t>
            </a:r>
          </a:p>
          <a:p>
            <a:pPr algn="ctr">
              <a:lnSpc>
                <a:spcPts val="177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Assistant"/>
              </a:rPr>
              <a:t>but the most stocks in this dataset are in the  FINANCIAL SERVICES industries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94633">
            <a:off x="4117533" y="6595794"/>
            <a:ext cx="1518535" cy="1438811"/>
          </a:xfrm>
          <a:custGeom>
            <a:avLst/>
            <a:gdLst/>
            <a:ahLst/>
            <a:cxnLst/>
            <a:rect l="l" t="t" r="r" b="b"/>
            <a:pathLst>
              <a:path w="1518535" h="1438811">
                <a:moveTo>
                  <a:pt x="0" y="0"/>
                </a:moveTo>
                <a:lnTo>
                  <a:pt x="1518534" y="0"/>
                </a:lnTo>
                <a:lnTo>
                  <a:pt x="1518534" y="1438812"/>
                </a:lnTo>
                <a:lnTo>
                  <a:pt x="0" y="1438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 rot="-9088749">
            <a:off x="809658" y="-1298117"/>
            <a:ext cx="2315776" cy="2194198"/>
          </a:xfrm>
          <a:custGeom>
            <a:avLst/>
            <a:gdLst/>
            <a:ahLst/>
            <a:cxnLst/>
            <a:rect l="l" t="t" r="r" b="b"/>
            <a:pathLst>
              <a:path w="2315776" h="2194198">
                <a:moveTo>
                  <a:pt x="0" y="0"/>
                </a:moveTo>
                <a:lnTo>
                  <a:pt x="2315777" y="0"/>
                </a:lnTo>
                <a:lnTo>
                  <a:pt x="2315777" y="2194199"/>
                </a:lnTo>
                <a:lnTo>
                  <a:pt x="0" y="21941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>
            <a:off x="-2183429" y="4056573"/>
            <a:ext cx="4890476" cy="4676517"/>
          </a:xfrm>
          <a:custGeom>
            <a:avLst/>
            <a:gdLst/>
            <a:ahLst/>
            <a:cxnLst/>
            <a:rect l="l" t="t" r="r" b="b"/>
            <a:pathLst>
              <a:path w="4890476" h="4676517">
                <a:moveTo>
                  <a:pt x="0" y="0"/>
                </a:moveTo>
                <a:lnTo>
                  <a:pt x="4890476" y="0"/>
                </a:lnTo>
                <a:lnTo>
                  <a:pt x="4890476" y="4676517"/>
                </a:lnTo>
                <a:lnTo>
                  <a:pt x="0" y="46765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 rot="965189">
            <a:off x="5894627" y="-1541504"/>
            <a:ext cx="4761839" cy="4238037"/>
          </a:xfrm>
          <a:custGeom>
            <a:avLst/>
            <a:gdLst/>
            <a:ahLst/>
            <a:cxnLst/>
            <a:rect l="l" t="t" r="r" b="b"/>
            <a:pathLst>
              <a:path w="4761839" h="4238037">
                <a:moveTo>
                  <a:pt x="0" y="0"/>
                </a:moveTo>
                <a:lnTo>
                  <a:pt x="4761839" y="0"/>
                </a:lnTo>
                <a:lnTo>
                  <a:pt x="4761839" y="4238037"/>
                </a:lnTo>
                <a:lnTo>
                  <a:pt x="0" y="42380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6" name="Freeform 6"/>
          <p:cNvSpPr/>
          <p:nvPr/>
        </p:nvSpPr>
        <p:spPr>
          <a:xfrm rot="1207755">
            <a:off x="7036029" y="4397746"/>
            <a:ext cx="3972102" cy="4598671"/>
          </a:xfrm>
          <a:custGeom>
            <a:avLst/>
            <a:gdLst/>
            <a:ahLst/>
            <a:cxnLst/>
            <a:rect l="l" t="t" r="r" b="b"/>
            <a:pathLst>
              <a:path w="3972102" h="4598671">
                <a:moveTo>
                  <a:pt x="0" y="0"/>
                </a:moveTo>
                <a:lnTo>
                  <a:pt x="3972102" y="0"/>
                </a:lnTo>
                <a:lnTo>
                  <a:pt x="3972102" y="4598671"/>
                </a:lnTo>
                <a:lnTo>
                  <a:pt x="0" y="45986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7" name="TextBox 7"/>
          <p:cNvSpPr txBox="1"/>
          <p:nvPr/>
        </p:nvSpPr>
        <p:spPr>
          <a:xfrm>
            <a:off x="1011175" y="3289300"/>
            <a:ext cx="7731251" cy="746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9"/>
              </a:lnSpc>
            </a:pPr>
            <a:r>
              <a:rPr lang="en-US" sz="4999">
                <a:solidFill>
                  <a:srgbClr val="FFFFFF"/>
                </a:solidFill>
                <a:latin typeface="HK Grotesk Medium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98132">
            <a:off x="7227392" y="3990980"/>
            <a:ext cx="3992736" cy="4413846"/>
          </a:xfrm>
          <a:custGeom>
            <a:avLst/>
            <a:gdLst/>
            <a:ahLst/>
            <a:cxnLst/>
            <a:rect l="l" t="t" r="r" b="b"/>
            <a:pathLst>
              <a:path w="3992736" h="4413846">
                <a:moveTo>
                  <a:pt x="0" y="0"/>
                </a:moveTo>
                <a:lnTo>
                  <a:pt x="3992736" y="0"/>
                </a:lnTo>
                <a:lnTo>
                  <a:pt x="3992736" y="4413846"/>
                </a:lnTo>
                <a:lnTo>
                  <a:pt x="0" y="44138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81" b="-1174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 rot="-2715964">
            <a:off x="5681965" y="5440214"/>
            <a:ext cx="983734" cy="932088"/>
          </a:xfrm>
          <a:custGeom>
            <a:avLst/>
            <a:gdLst/>
            <a:ahLst/>
            <a:cxnLst/>
            <a:rect l="l" t="t" r="r" b="b"/>
            <a:pathLst>
              <a:path w="983734" h="932088">
                <a:moveTo>
                  <a:pt x="0" y="0"/>
                </a:moveTo>
                <a:lnTo>
                  <a:pt x="983734" y="0"/>
                </a:lnTo>
                <a:lnTo>
                  <a:pt x="983734" y="932087"/>
                </a:lnTo>
                <a:lnTo>
                  <a:pt x="0" y="932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 rot="-3212463">
            <a:off x="5467444" y="-840048"/>
            <a:ext cx="3394439" cy="3929885"/>
          </a:xfrm>
          <a:custGeom>
            <a:avLst/>
            <a:gdLst/>
            <a:ahLst/>
            <a:cxnLst/>
            <a:rect l="l" t="t" r="r" b="b"/>
            <a:pathLst>
              <a:path w="3394439" h="3929885">
                <a:moveTo>
                  <a:pt x="0" y="0"/>
                </a:moveTo>
                <a:lnTo>
                  <a:pt x="3394439" y="0"/>
                </a:lnTo>
                <a:lnTo>
                  <a:pt x="3394439" y="3929886"/>
                </a:lnTo>
                <a:lnTo>
                  <a:pt x="0" y="39298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5" name="Group 5"/>
          <p:cNvGrpSpPr/>
          <p:nvPr/>
        </p:nvGrpSpPr>
        <p:grpSpPr>
          <a:xfrm>
            <a:off x="731520" y="2225759"/>
            <a:ext cx="4765059" cy="2863682"/>
            <a:chOff x="0" y="0"/>
            <a:chExt cx="6353412" cy="3818243"/>
          </a:xfrm>
        </p:grpSpPr>
        <p:sp>
          <p:nvSpPr>
            <p:cNvPr id="6" name="TextBox 6"/>
            <p:cNvSpPr txBox="1"/>
            <p:nvPr/>
          </p:nvSpPr>
          <p:spPr>
            <a:xfrm>
              <a:off x="0" y="1333276"/>
              <a:ext cx="6353412" cy="248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9"/>
                </a:lnSpc>
              </a:pPr>
              <a:r>
                <a:rPr lang="en-US" sz="2499">
                  <a:solidFill>
                    <a:srgbClr val="FFFFFF"/>
                  </a:solidFill>
                  <a:latin typeface="HK Grotesk Bold"/>
                </a:rPr>
                <a:t>Ismaeel Muhammad</a:t>
              </a:r>
            </a:p>
            <a:p>
              <a:pPr>
                <a:lnSpc>
                  <a:spcPts val="2949"/>
                </a:lnSpc>
              </a:pPr>
              <a:r>
                <a:rPr lang="en-US" sz="2499">
                  <a:solidFill>
                    <a:srgbClr val="FFFFFF"/>
                  </a:solidFill>
                  <a:latin typeface="HK Grotesk Bold"/>
                </a:rPr>
                <a:t>Akram Mahmoud </a:t>
              </a:r>
            </a:p>
            <a:p>
              <a:pPr>
                <a:lnSpc>
                  <a:spcPts val="2949"/>
                </a:lnSpc>
              </a:pPr>
              <a:r>
                <a:rPr lang="en-US" sz="2499">
                  <a:solidFill>
                    <a:srgbClr val="FFFFFF"/>
                  </a:solidFill>
                  <a:latin typeface="HK Grotesk Bold"/>
                </a:rPr>
                <a:t>Ahmed Serag </a:t>
              </a:r>
            </a:p>
            <a:p>
              <a:pPr>
                <a:lnSpc>
                  <a:spcPts val="2949"/>
                </a:lnSpc>
              </a:pPr>
              <a:r>
                <a:rPr lang="en-US" sz="2499">
                  <a:solidFill>
                    <a:srgbClr val="FFFFFF"/>
                  </a:solidFill>
                  <a:latin typeface="HK Grotesk Bold"/>
                </a:rPr>
                <a:t>Omar Hosny</a:t>
              </a:r>
            </a:p>
            <a:p>
              <a:pPr>
                <a:lnSpc>
                  <a:spcPts val="2949"/>
                </a:lnSpc>
              </a:pPr>
              <a:r>
                <a:rPr lang="en-US" sz="2499">
                  <a:solidFill>
                    <a:srgbClr val="FFFFFF"/>
                  </a:solidFill>
                  <a:latin typeface="HK Grotesk Bold"/>
                </a:rPr>
                <a:t>Abdel-Rahman Reda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5527040" cy="9110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309"/>
                </a:lnSpc>
                <a:spcBef>
                  <a:spcPct val="0"/>
                </a:spcBef>
              </a:pPr>
              <a:r>
                <a:rPr lang="en-US" sz="4500">
                  <a:solidFill>
                    <a:srgbClr val="FFFFFF">
                      <a:alpha val="60000"/>
                    </a:srgbClr>
                  </a:solidFill>
                  <a:latin typeface="HK Grotesk Bold"/>
                </a:rPr>
                <a:t>Team members: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903996" y="3225716"/>
            <a:ext cx="2025650" cy="186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HK Grotesk Bold"/>
              </a:rPr>
              <a:t>20201700125</a:t>
            </a:r>
          </a:p>
          <a:p>
            <a:pPr algn="ctr">
              <a:lnSpc>
                <a:spcPts val="29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HK Grotesk Bold"/>
              </a:rPr>
              <a:t>20201700128</a:t>
            </a:r>
          </a:p>
          <a:p>
            <a:pPr algn="ctr">
              <a:lnSpc>
                <a:spcPts val="29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HK Grotesk Bold"/>
              </a:rPr>
              <a:t>20201700045</a:t>
            </a:r>
          </a:p>
          <a:p>
            <a:pPr algn="ctr">
              <a:lnSpc>
                <a:spcPts val="29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HK Grotesk Bold"/>
              </a:rPr>
              <a:t>20201700533</a:t>
            </a:r>
          </a:p>
          <a:p>
            <a:pPr algn="ctr">
              <a:lnSpc>
                <a:spcPts val="29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HK Grotesk Bold"/>
              </a:rPr>
              <a:t>20201700474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100510">
            <a:off x="1137487" y="-2200142"/>
            <a:ext cx="5681080" cy="5432533"/>
          </a:xfrm>
          <a:custGeom>
            <a:avLst/>
            <a:gdLst/>
            <a:ahLst/>
            <a:cxnLst/>
            <a:rect l="l" t="t" r="r" b="b"/>
            <a:pathLst>
              <a:path w="5681080" h="5432533">
                <a:moveTo>
                  <a:pt x="0" y="0"/>
                </a:moveTo>
                <a:lnTo>
                  <a:pt x="5681080" y="0"/>
                </a:lnTo>
                <a:lnTo>
                  <a:pt x="5681080" y="5432533"/>
                </a:lnTo>
                <a:lnTo>
                  <a:pt x="0" y="54325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 rot="-2715964">
            <a:off x="7533006" y="2219288"/>
            <a:ext cx="1528874" cy="1448608"/>
          </a:xfrm>
          <a:custGeom>
            <a:avLst/>
            <a:gdLst/>
            <a:ahLst/>
            <a:cxnLst/>
            <a:rect l="l" t="t" r="r" b="b"/>
            <a:pathLst>
              <a:path w="1528874" h="1448608">
                <a:moveTo>
                  <a:pt x="0" y="0"/>
                </a:moveTo>
                <a:lnTo>
                  <a:pt x="1528874" y="0"/>
                </a:lnTo>
                <a:lnTo>
                  <a:pt x="1528874" y="1448609"/>
                </a:lnTo>
                <a:lnTo>
                  <a:pt x="0" y="14486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 rot="-795738">
            <a:off x="8327515" y="5401871"/>
            <a:ext cx="2852170" cy="2702431"/>
          </a:xfrm>
          <a:custGeom>
            <a:avLst/>
            <a:gdLst/>
            <a:ahLst/>
            <a:cxnLst/>
            <a:rect l="l" t="t" r="r" b="b"/>
            <a:pathLst>
              <a:path w="2852170" h="2702431">
                <a:moveTo>
                  <a:pt x="0" y="0"/>
                </a:moveTo>
                <a:lnTo>
                  <a:pt x="2852170" y="0"/>
                </a:lnTo>
                <a:lnTo>
                  <a:pt x="2852170" y="2702430"/>
                </a:lnTo>
                <a:lnTo>
                  <a:pt x="0" y="27024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5" name="Group 5"/>
          <p:cNvGrpSpPr/>
          <p:nvPr/>
        </p:nvGrpSpPr>
        <p:grpSpPr>
          <a:xfrm>
            <a:off x="731520" y="3732825"/>
            <a:ext cx="6276155" cy="2850855"/>
            <a:chOff x="0" y="0"/>
            <a:chExt cx="8368207" cy="3801140"/>
          </a:xfrm>
        </p:grpSpPr>
        <p:sp>
          <p:nvSpPr>
            <p:cNvPr id="6" name="TextBox 6"/>
            <p:cNvSpPr txBox="1"/>
            <p:nvPr/>
          </p:nvSpPr>
          <p:spPr>
            <a:xfrm>
              <a:off x="0" y="806480"/>
              <a:ext cx="8368207" cy="2994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40"/>
                </a:lnSpc>
              </a:pPr>
              <a:r>
                <a:rPr lang="en-US" sz="3000">
                  <a:solidFill>
                    <a:srgbClr val="000000"/>
                  </a:solidFill>
                  <a:latin typeface="HK Grotesk"/>
                </a:rPr>
                <a:t>The data set is </a:t>
              </a:r>
              <a:r>
                <a:rPr lang="en-US" sz="3000">
                  <a:solidFill>
                    <a:srgbClr val="000000"/>
                  </a:solidFill>
                  <a:latin typeface="HK Grotesk Bold"/>
                </a:rPr>
                <a:t>historical </a:t>
              </a:r>
              <a:r>
                <a:rPr lang="en-US" sz="3000">
                  <a:solidFill>
                    <a:srgbClr val="000000"/>
                  </a:solidFill>
                  <a:latin typeface="HK Grotesk"/>
                </a:rPr>
                <a:t>data for </a:t>
              </a:r>
              <a:r>
                <a:rPr lang="en-US" sz="3000">
                  <a:solidFill>
                    <a:srgbClr val="000000"/>
                  </a:solidFill>
                  <a:latin typeface="HK Grotesk Bold"/>
                </a:rPr>
                <a:t>stock market</a:t>
              </a:r>
              <a:r>
                <a:rPr lang="en-US" sz="3000">
                  <a:solidFill>
                    <a:srgbClr val="000000"/>
                  </a:solidFill>
                  <a:latin typeface="HK Grotesk"/>
                </a:rPr>
                <a:t>, Our data set is combined from </a:t>
              </a:r>
              <a:r>
                <a:rPr lang="en-US" sz="3000">
                  <a:solidFill>
                    <a:srgbClr val="000000"/>
                  </a:solidFill>
                  <a:latin typeface="HK Grotesk Bold"/>
                </a:rPr>
                <a:t>multiple </a:t>
              </a:r>
              <a:r>
                <a:rPr lang="en-US" sz="3000">
                  <a:solidFill>
                    <a:srgbClr val="000000"/>
                  </a:solidFill>
                  <a:latin typeface="HK Grotesk"/>
                </a:rPr>
                <a:t>sources, the main attribute is the </a:t>
              </a:r>
              <a:r>
                <a:rPr lang="en-US" sz="3000">
                  <a:solidFill>
                    <a:srgbClr val="000000"/>
                  </a:solidFill>
                  <a:latin typeface="HK Grotesk Bold"/>
                </a:rPr>
                <a:t>symbol </a:t>
              </a:r>
              <a:r>
                <a:rPr lang="en-US" sz="3000">
                  <a:solidFill>
                    <a:srgbClr val="000000"/>
                  </a:solidFill>
                  <a:latin typeface="HK Grotesk"/>
                </a:rPr>
                <a:t>attribute which refers to a specific </a:t>
              </a:r>
              <a:r>
                <a:rPr lang="en-US" sz="3000">
                  <a:solidFill>
                    <a:srgbClr val="000000"/>
                  </a:solidFill>
                  <a:latin typeface="HK Grotesk Bold"/>
                </a:rPr>
                <a:t>stock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5949810" cy="5447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731F7D"/>
                  </a:solidFill>
                  <a:latin typeface="Halant Medium"/>
                </a:rPr>
                <a:t>Dataset description: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53821" y="1077577"/>
            <a:ext cx="5445958" cy="5160045"/>
          </a:xfrm>
          <a:custGeom>
            <a:avLst/>
            <a:gdLst/>
            <a:ahLst/>
            <a:cxnLst/>
            <a:rect l="l" t="t" r="r" b="b"/>
            <a:pathLst>
              <a:path w="5445958" h="5160045">
                <a:moveTo>
                  <a:pt x="0" y="0"/>
                </a:moveTo>
                <a:lnTo>
                  <a:pt x="5445958" y="0"/>
                </a:lnTo>
                <a:lnTo>
                  <a:pt x="5445958" y="5160046"/>
                </a:lnTo>
                <a:lnTo>
                  <a:pt x="0" y="51600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 rot="-5033790">
            <a:off x="-2221207" y="4475132"/>
            <a:ext cx="4442415" cy="3953749"/>
          </a:xfrm>
          <a:custGeom>
            <a:avLst/>
            <a:gdLst/>
            <a:ahLst/>
            <a:cxnLst/>
            <a:rect l="l" t="t" r="r" b="b"/>
            <a:pathLst>
              <a:path w="4442415" h="3953749">
                <a:moveTo>
                  <a:pt x="0" y="0"/>
                </a:moveTo>
                <a:lnTo>
                  <a:pt x="4442414" y="0"/>
                </a:lnTo>
                <a:lnTo>
                  <a:pt x="4442414" y="3953749"/>
                </a:lnTo>
                <a:lnTo>
                  <a:pt x="0" y="39537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TextBox 4"/>
          <p:cNvSpPr txBox="1"/>
          <p:nvPr/>
        </p:nvSpPr>
        <p:spPr>
          <a:xfrm>
            <a:off x="1029678" y="731520"/>
            <a:ext cx="7694244" cy="75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00"/>
              </a:lnSpc>
            </a:pPr>
            <a:r>
              <a:rPr lang="en-US" sz="5000">
                <a:solidFill>
                  <a:srgbClr val="FFFFFF"/>
                </a:solidFill>
                <a:latin typeface="HK Grotesk Bold"/>
              </a:rPr>
              <a:t>Data pre-processing</a:t>
            </a:r>
          </a:p>
        </p:txBody>
      </p:sp>
      <p:sp>
        <p:nvSpPr>
          <p:cNvPr id="5" name="Freeform 5"/>
          <p:cNvSpPr/>
          <p:nvPr/>
        </p:nvSpPr>
        <p:spPr>
          <a:xfrm rot="-447366">
            <a:off x="6483348" y="-731529"/>
            <a:ext cx="2646779" cy="2530983"/>
          </a:xfrm>
          <a:custGeom>
            <a:avLst/>
            <a:gdLst/>
            <a:ahLst/>
            <a:cxnLst/>
            <a:rect l="l" t="t" r="r" b="b"/>
            <a:pathLst>
              <a:path w="2646779" h="2530983">
                <a:moveTo>
                  <a:pt x="0" y="0"/>
                </a:moveTo>
                <a:lnTo>
                  <a:pt x="2646780" y="0"/>
                </a:lnTo>
                <a:lnTo>
                  <a:pt x="2646780" y="2530983"/>
                </a:lnTo>
                <a:lnTo>
                  <a:pt x="0" y="25309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6" name="Freeform 6"/>
          <p:cNvSpPr/>
          <p:nvPr/>
        </p:nvSpPr>
        <p:spPr>
          <a:xfrm rot="-447366">
            <a:off x="8934908" y="6295618"/>
            <a:ext cx="2268935" cy="2169669"/>
          </a:xfrm>
          <a:custGeom>
            <a:avLst/>
            <a:gdLst/>
            <a:ahLst/>
            <a:cxnLst/>
            <a:rect l="l" t="t" r="r" b="b"/>
            <a:pathLst>
              <a:path w="2268935" h="2169669">
                <a:moveTo>
                  <a:pt x="0" y="0"/>
                </a:moveTo>
                <a:lnTo>
                  <a:pt x="2268935" y="0"/>
                </a:lnTo>
                <a:lnTo>
                  <a:pt x="2268935" y="2169669"/>
                </a:lnTo>
                <a:lnTo>
                  <a:pt x="0" y="21696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7" name="TextBox 7"/>
          <p:cNvSpPr txBox="1"/>
          <p:nvPr/>
        </p:nvSpPr>
        <p:spPr>
          <a:xfrm>
            <a:off x="265748" y="2078038"/>
            <a:ext cx="9222105" cy="315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>
              <a:lnSpc>
                <a:spcPts val="29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HK Grotesk Bold"/>
              </a:rPr>
              <a:t>Converting the Date into Date data type instead of String</a:t>
            </a:r>
          </a:p>
          <a:p>
            <a:pPr marL="539748" lvl="1" indent="-269874">
              <a:lnSpc>
                <a:spcPts val="29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HK Grotesk Bold"/>
              </a:rPr>
              <a:t>Trimming the rows that falls in a date Gap (too much nulls before 2002)</a:t>
            </a:r>
          </a:p>
          <a:p>
            <a:pPr marL="539748" lvl="1" indent="-269874">
              <a:lnSpc>
                <a:spcPts val="29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HK Grotesk Bold"/>
              </a:rPr>
              <a:t>Dropping null columns</a:t>
            </a:r>
          </a:p>
          <a:p>
            <a:pPr marL="539748" lvl="1" indent="-269874">
              <a:lnSpc>
                <a:spcPts val="29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HK Grotesk Bold"/>
              </a:rPr>
              <a:t>Filling null values with smoothing methods (down up)</a:t>
            </a:r>
          </a:p>
          <a:p>
            <a:pPr>
              <a:lnSpc>
                <a:spcPts val="1770"/>
              </a:lnSpc>
            </a:pPr>
            <a:r>
              <a:rPr lang="en-US" sz="1500">
                <a:solidFill>
                  <a:srgbClr val="FFFFFF"/>
                </a:solidFill>
                <a:latin typeface="HK Grotesk Bold"/>
              </a:rPr>
              <a:t>         **can’t use a statistical parameter as it is a time series data set, ex. The mean wouldn’t be logically or   visually applicable</a:t>
            </a:r>
          </a:p>
          <a:p>
            <a:pPr marL="539748" lvl="1" indent="-269874">
              <a:lnSpc>
                <a:spcPts val="29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HK Grotesk Bold"/>
              </a:rPr>
              <a:t>Trimming data to optimizing computational time</a:t>
            </a:r>
          </a:p>
          <a:p>
            <a:pPr marL="539748" lvl="1" indent="-269874">
              <a:lnSpc>
                <a:spcPts val="29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HK Grotesk Bold"/>
              </a:rPr>
              <a:t>Drop nulls from the final Data frame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088749">
            <a:off x="8076868" y="5782413"/>
            <a:ext cx="1345042" cy="1274427"/>
          </a:xfrm>
          <a:custGeom>
            <a:avLst/>
            <a:gdLst/>
            <a:ahLst/>
            <a:cxnLst/>
            <a:rect l="l" t="t" r="r" b="b"/>
            <a:pathLst>
              <a:path w="1345042" h="1274427">
                <a:moveTo>
                  <a:pt x="0" y="0"/>
                </a:moveTo>
                <a:lnTo>
                  <a:pt x="1345042" y="0"/>
                </a:lnTo>
                <a:lnTo>
                  <a:pt x="1345042" y="1274427"/>
                </a:lnTo>
                <a:lnTo>
                  <a:pt x="0" y="12744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 rot="313119">
            <a:off x="6771182" y="-1515534"/>
            <a:ext cx="3740642" cy="3576989"/>
          </a:xfrm>
          <a:custGeom>
            <a:avLst/>
            <a:gdLst/>
            <a:ahLst/>
            <a:cxnLst/>
            <a:rect l="l" t="t" r="r" b="b"/>
            <a:pathLst>
              <a:path w="3740642" h="3576989">
                <a:moveTo>
                  <a:pt x="0" y="0"/>
                </a:moveTo>
                <a:lnTo>
                  <a:pt x="3740641" y="0"/>
                </a:lnTo>
                <a:lnTo>
                  <a:pt x="3740641" y="3576989"/>
                </a:lnTo>
                <a:lnTo>
                  <a:pt x="0" y="35769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 rot="1627250">
            <a:off x="-1444747" y="4892345"/>
            <a:ext cx="4978439" cy="4430811"/>
          </a:xfrm>
          <a:custGeom>
            <a:avLst/>
            <a:gdLst/>
            <a:ahLst/>
            <a:cxnLst/>
            <a:rect l="l" t="t" r="r" b="b"/>
            <a:pathLst>
              <a:path w="4978439" h="4430811">
                <a:moveTo>
                  <a:pt x="0" y="0"/>
                </a:moveTo>
                <a:lnTo>
                  <a:pt x="4978439" y="0"/>
                </a:lnTo>
                <a:lnTo>
                  <a:pt x="4978439" y="4430811"/>
                </a:lnTo>
                <a:lnTo>
                  <a:pt x="0" y="44308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 rot="6959566">
            <a:off x="-352005" y="326429"/>
            <a:ext cx="1805054" cy="1726083"/>
          </a:xfrm>
          <a:custGeom>
            <a:avLst/>
            <a:gdLst/>
            <a:ahLst/>
            <a:cxnLst/>
            <a:rect l="l" t="t" r="r" b="b"/>
            <a:pathLst>
              <a:path w="1805054" h="1726083">
                <a:moveTo>
                  <a:pt x="0" y="0"/>
                </a:moveTo>
                <a:lnTo>
                  <a:pt x="1805054" y="0"/>
                </a:lnTo>
                <a:lnTo>
                  <a:pt x="1805054" y="1726083"/>
                </a:lnTo>
                <a:lnTo>
                  <a:pt x="0" y="17260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6" name="TextBox 6"/>
          <p:cNvSpPr txBox="1"/>
          <p:nvPr/>
        </p:nvSpPr>
        <p:spPr>
          <a:xfrm>
            <a:off x="357138" y="2706683"/>
            <a:ext cx="4348212" cy="1489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00"/>
              </a:lnSpc>
            </a:pPr>
            <a:r>
              <a:rPr lang="en-US" sz="5000">
                <a:solidFill>
                  <a:srgbClr val="731F7D"/>
                </a:solidFill>
                <a:latin typeface="HK Grotesk Bold"/>
              </a:rPr>
              <a:t>Graphical User Interface (GUI)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38224" y="2687633"/>
            <a:ext cx="4767751" cy="326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 spc="-17">
                <a:solidFill>
                  <a:srgbClr val="000000"/>
                </a:solidFill>
                <a:latin typeface="Assistant Bold"/>
              </a:rPr>
              <a:t>Dashboard components:</a:t>
            </a:r>
          </a:p>
          <a:p>
            <a:pPr marL="367031" lvl="1" indent="-183515">
              <a:lnSpc>
                <a:spcPts val="2380"/>
              </a:lnSpc>
              <a:buFont typeface="Arial"/>
              <a:buChar char="•"/>
            </a:pPr>
            <a:r>
              <a:rPr lang="en-US" sz="1700" spc="-17">
                <a:solidFill>
                  <a:srgbClr val="000000"/>
                </a:solidFill>
                <a:latin typeface="Assistant"/>
              </a:rPr>
              <a:t>Sidebar for filtering the visualizations’ output.</a:t>
            </a:r>
          </a:p>
          <a:p>
            <a:pPr marL="367031" lvl="1" indent="-183515">
              <a:lnSpc>
                <a:spcPts val="2380"/>
              </a:lnSpc>
              <a:buFont typeface="Arial"/>
              <a:buChar char="•"/>
            </a:pPr>
            <a:r>
              <a:rPr lang="en-US" sz="1700" spc="-17">
                <a:solidFill>
                  <a:srgbClr val="000000"/>
                </a:solidFill>
                <a:latin typeface="Assistant"/>
              </a:rPr>
              <a:t>Tabs to switch between different visualizations.</a:t>
            </a:r>
          </a:p>
          <a:p>
            <a:pPr>
              <a:lnSpc>
                <a:spcPts val="2380"/>
              </a:lnSpc>
            </a:pPr>
            <a:r>
              <a:rPr lang="en-US" sz="1700" spc="-17">
                <a:solidFill>
                  <a:srgbClr val="000000"/>
                </a:solidFill>
                <a:latin typeface="Assistant Bold"/>
              </a:rPr>
              <a:t>Visualizations:</a:t>
            </a:r>
          </a:p>
          <a:p>
            <a:pPr marL="367031" lvl="1" indent="-183515" algn="just">
              <a:lnSpc>
                <a:spcPts val="2380"/>
              </a:lnSpc>
              <a:buFont typeface="Arial"/>
              <a:buChar char="•"/>
            </a:pPr>
            <a:r>
              <a:rPr lang="en-US" sz="1700" spc="-17">
                <a:solidFill>
                  <a:srgbClr val="000000"/>
                </a:solidFill>
                <a:latin typeface="Assistant"/>
              </a:rPr>
              <a:t>Line chart.</a:t>
            </a:r>
          </a:p>
          <a:p>
            <a:pPr marL="367031" lvl="1" indent="-183515" algn="just">
              <a:lnSpc>
                <a:spcPts val="2380"/>
              </a:lnSpc>
              <a:buFont typeface="Arial"/>
              <a:buChar char="•"/>
            </a:pPr>
            <a:r>
              <a:rPr lang="en-US" sz="1700" spc="-17">
                <a:solidFill>
                  <a:srgbClr val="000000"/>
                </a:solidFill>
                <a:latin typeface="Assistant"/>
              </a:rPr>
              <a:t>Boxplot.</a:t>
            </a:r>
          </a:p>
          <a:p>
            <a:pPr marL="367031" lvl="1" indent="-183515" algn="just">
              <a:lnSpc>
                <a:spcPts val="2380"/>
              </a:lnSpc>
              <a:buFont typeface="Arial"/>
              <a:buChar char="•"/>
            </a:pPr>
            <a:r>
              <a:rPr lang="en-US" sz="1700" spc="-17">
                <a:solidFill>
                  <a:srgbClr val="000000"/>
                </a:solidFill>
                <a:latin typeface="Assistant"/>
              </a:rPr>
              <a:t>Candlesticks chart (for Time series visualizations).</a:t>
            </a:r>
          </a:p>
          <a:p>
            <a:pPr marL="367031" lvl="1" indent="-183515" algn="just">
              <a:lnSpc>
                <a:spcPts val="2380"/>
              </a:lnSpc>
              <a:buFont typeface="Arial"/>
              <a:buChar char="•"/>
            </a:pPr>
            <a:r>
              <a:rPr lang="en-US" sz="1700" spc="-17">
                <a:solidFill>
                  <a:srgbClr val="000000"/>
                </a:solidFill>
                <a:latin typeface="Assistant"/>
              </a:rPr>
              <a:t>Scatterplot.</a:t>
            </a:r>
          </a:p>
          <a:p>
            <a:pPr marL="367031" lvl="1" indent="-183515" algn="just">
              <a:lnSpc>
                <a:spcPts val="2380"/>
              </a:lnSpc>
              <a:buFont typeface="Arial"/>
              <a:buChar char="•"/>
            </a:pPr>
            <a:r>
              <a:rPr lang="en-US" sz="1700" spc="-17">
                <a:solidFill>
                  <a:srgbClr val="000000"/>
                </a:solidFill>
                <a:latin typeface="Assistant"/>
              </a:rPr>
              <a:t>Histogram.</a:t>
            </a:r>
          </a:p>
          <a:p>
            <a:pPr marL="367031" lvl="1" indent="-183515" algn="just">
              <a:lnSpc>
                <a:spcPts val="2380"/>
              </a:lnSpc>
              <a:buFont typeface="Arial"/>
              <a:buChar char="•"/>
            </a:pPr>
            <a:r>
              <a:rPr lang="en-US" sz="1700" spc="-17">
                <a:solidFill>
                  <a:srgbClr val="000000"/>
                </a:solidFill>
                <a:latin typeface="Assistant"/>
              </a:rPr>
              <a:t>Area chart.</a:t>
            </a:r>
          </a:p>
          <a:p>
            <a:pPr marL="367031" lvl="1" indent="-183515" algn="just">
              <a:lnSpc>
                <a:spcPts val="2380"/>
              </a:lnSpc>
              <a:buFont typeface="Arial"/>
              <a:buChar char="•"/>
            </a:pPr>
            <a:r>
              <a:rPr lang="en-US" sz="1700" spc="-17">
                <a:solidFill>
                  <a:srgbClr val="000000"/>
                </a:solidFill>
                <a:latin typeface="Assistant"/>
              </a:rPr>
              <a:t>Bar chart.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74535" y="-1652462"/>
            <a:ext cx="3713399" cy="3304925"/>
          </a:xfrm>
          <a:custGeom>
            <a:avLst/>
            <a:gdLst/>
            <a:ahLst/>
            <a:cxnLst/>
            <a:rect l="l" t="t" r="r" b="b"/>
            <a:pathLst>
              <a:path w="3713399" h="3304925">
                <a:moveTo>
                  <a:pt x="0" y="0"/>
                </a:moveTo>
                <a:lnTo>
                  <a:pt x="3713399" y="0"/>
                </a:lnTo>
                <a:lnTo>
                  <a:pt x="3713399" y="3304924"/>
                </a:lnTo>
                <a:lnTo>
                  <a:pt x="0" y="33049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 rot="9490257">
            <a:off x="3875050" y="6157913"/>
            <a:ext cx="1694641" cy="1605672"/>
          </a:xfrm>
          <a:custGeom>
            <a:avLst/>
            <a:gdLst/>
            <a:ahLst/>
            <a:cxnLst/>
            <a:rect l="l" t="t" r="r" b="b"/>
            <a:pathLst>
              <a:path w="1694641" h="1605672">
                <a:moveTo>
                  <a:pt x="0" y="0"/>
                </a:moveTo>
                <a:lnTo>
                  <a:pt x="1694641" y="0"/>
                </a:lnTo>
                <a:lnTo>
                  <a:pt x="1694641" y="1605672"/>
                </a:lnTo>
                <a:lnTo>
                  <a:pt x="0" y="16056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 rot="6148233">
            <a:off x="6406335" y="2597445"/>
            <a:ext cx="4209291" cy="4025134"/>
          </a:xfrm>
          <a:custGeom>
            <a:avLst/>
            <a:gdLst/>
            <a:ahLst/>
            <a:cxnLst/>
            <a:rect l="l" t="t" r="r" b="b"/>
            <a:pathLst>
              <a:path w="4209291" h="4025134">
                <a:moveTo>
                  <a:pt x="0" y="0"/>
                </a:moveTo>
                <a:lnTo>
                  <a:pt x="4209291" y="0"/>
                </a:lnTo>
                <a:lnTo>
                  <a:pt x="4209291" y="4025134"/>
                </a:lnTo>
                <a:lnTo>
                  <a:pt x="0" y="40251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TextBox 5"/>
          <p:cNvSpPr txBox="1"/>
          <p:nvPr/>
        </p:nvSpPr>
        <p:spPr>
          <a:xfrm>
            <a:off x="731520" y="731520"/>
            <a:ext cx="5075941" cy="739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00"/>
              </a:lnSpc>
            </a:pPr>
            <a:r>
              <a:rPr lang="en-US" sz="5000">
                <a:solidFill>
                  <a:srgbClr val="4D1354"/>
                </a:solidFill>
                <a:latin typeface="HK Grotesk Bold"/>
              </a:rPr>
              <a:t>Visualizations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29770" y="2073985"/>
            <a:ext cx="7401728" cy="3926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spc="-20">
                <a:solidFill>
                  <a:srgbClr val="000000"/>
                </a:solidFill>
                <a:latin typeface="Assistant Bold"/>
              </a:rPr>
              <a:t>Line chart:</a:t>
            </a:r>
          </a:p>
          <a:p>
            <a:pPr marL="863601" lvl="2" indent="-287867">
              <a:lnSpc>
                <a:spcPts val="2800"/>
              </a:lnSpc>
              <a:buFont typeface="Arial"/>
              <a:buChar char="⚬"/>
            </a:pPr>
            <a:r>
              <a:rPr lang="en-US" sz="2000" spc="-20">
                <a:solidFill>
                  <a:srgbClr val="000000"/>
                </a:solidFill>
                <a:latin typeface="Assistant"/>
              </a:rPr>
              <a:t>A relation between </a:t>
            </a:r>
            <a:r>
              <a:rPr lang="en-US" sz="2000" spc="-20">
                <a:solidFill>
                  <a:srgbClr val="000000"/>
                </a:solidFill>
                <a:latin typeface="Assistant Bold"/>
              </a:rPr>
              <a:t>VWAP </a:t>
            </a:r>
            <a:r>
              <a:rPr lang="en-US" sz="2000" spc="-20">
                <a:solidFill>
                  <a:srgbClr val="000000"/>
                </a:solidFill>
                <a:latin typeface="Assistant"/>
              </a:rPr>
              <a:t>(Volume Weighted Average Price) on Y axis and </a:t>
            </a:r>
            <a:r>
              <a:rPr lang="en-US" sz="2000" spc="-20">
                <a:solidFill>
                  <a:srgbClr val="000000"/>
                </a:solidFill>
                <a:latin typeface="Assistant Bold"/>
              </a:rPr>
              <a:t>Date </a:t>
            </a:r>
            <a:r>
              <a:rPr lang="en-US" sz="2000" spc="-20">
                <a:solidFill>
                  <a:srgbClr val="000000"/>
                </a:solidFill>
                <a:latin typeface="Assistant"/>
              </a:rPr>
              <a:t>on X axis.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spc="-20">
                <a:solidFill>
                  <a:srgbClr val="000000"/>
                </a:solidFill>
                <a:latin typeface="Assistant Bold"/>
              </a:rPr>
              <a:t>Boxplot:</a:t>
            </a:r>
          </a:p>
          <a:p>
            <a:pPr marL="863601" lvl="2" indent="-287867">
              <a:lnSpc>
                <a:spcPts val="2800"/>
              </a:lnSpc>
              <a:buFont typeface="Arial"/>
              <a:buChar char="⚬"/>
            </a:pPr>
            <a:r>
              <a:rPr lang="en-US" sz="2000" spc="-20">
                <a:solidFill>
                  <a:srgbClr val="000000"/>
                </a:solidFill>
                <a:latin typeface="Assistant"/>
              </a:rPr>
              <a:t>A relation between </a:t>
            </a:r>
            <a:r>
              <a:rPr lang="en-US" sz="2000" spc="-20">
                <a:solidFill>
                  <a:srgbClr val="000000"/>
                </a:solidFill>
                <a:latin typeface="Assistant Bold"/>
              </a:rPr>
              <a:t>Volume </a:t>
            </a:r>
            <a:r>
              <a:rPr lang="en-US" sz="2000" spc="-20">
                <a:solidFill>
                  <a:srgbClr val="000000"/>
                </a:solidFill>
                <a:latin typeface="Assistant"/>
              </a:rPr>
              <a:t>on Y axis and </a:t>
            </a:r>
            <a:r>
              <a:rPr lang="en-US" sz="2000" spc="-20">
                <a:solidFill>
                  <a:srgbClr val="000000"/>
                </a:solidFill>
                <a:latin typeface="Assistant Bold"/>
              </a:rPr>
              <a:t>Date </a:t>
            </a:r>
            <a:r>
              <a:rPr lang="en-US" sz="2000" spc="-20">
                <a:solidFill>
                  <a:srgbClr val="000000"/>
                </a:solidFill>
                <a:latin typeface="Assistant"/>
              </a:rPr>
              <a:t>on X axis.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spc="-20">
                <a:solidFill>
                  <a:srgbClr val="000000"/>
                </a:solidFill>
                <a:latin typeface="Assistant Bold"/>
              </a:rPr>
              <a:t>Candlesticks chart:</a:t>
            </a:r>
          </a:p>
          <a:p>
            <a:pPr marL="863601" lvl="2" indent="-287867">
              <a:lnSpc>
                <a:spcPts val="2800"/>
              </a:lnSpc>
              <a:buFont typeface="Arial"/>
              <a:buChar char="⚬"/>
            </a:pPr>
            <a:r>
              <a:rPr lang="en-US" sz="2000" spc="-20">
                <a:solidFill>
                  <a:srgbClr val="000000"/>
                </a:solidFill>
                <a:latin typeface="Assistant"/>
              </a:rPr>
              <a:t>A relation between </a:t>
            </a:r>
            <a:r>
              <a:rPr lang="en-US" sz="2000" spc="-20">
                <a:solidFill>
                  <a:srgbClr val="000000"/>
                </a:solidFill>
                <a:latin typeface="Assistant Bold"/>
              </a:rPr>
              <a:t>Open, High, low, close</a:t>
            </a:r>
            <a:r>
              <a:rPr lang="en-US" sz="2000" spc="-20">
                <a:solidFill>
                  <a:srgbClr val="000000"/>
                </a:solidFill>
                <a:latin typeface="Assistant"/>
              </a:rPr>
              <a:t> on Y axis and </a:t>
            </a:r>
            <a:r>
              <a:rPr lang="en-US" sz="2000" spc="-20">
                <a:solidFill>
                  <a:srgbClr val="000000"/>
                </a:solidFill>
                <a:latin typeface="Assistant Bold"/>
              </a:rPr>
              <a:t>Date </a:t>
            </a:r>
            <a:r>
              <a:rPr lang="en-US" sz="2000" spc="-20">
                <a:solidFill>
                  <a:srgbClr val="000000"/>
                </a:solidFill>
                <a:latin typeface="Assistant"/>
              </a:rPr>
              <a:t>on X axis.</a:t>
            </a:r>
          </a:p>
          <a:p>
            <a:pPr marL="863601" lvl="2" indent="-287867">
              <a:lnSpc>
                <a:spcPts val="2800"/>
              </a:lnSpc>
              <a:buFont typeface="Arial"/>
              <a:buChar char="⚬"/>
            </a:pPr>
            <a:r>
              <a:rPr lang="en-US" sz="2000" spc="-20">
                <a:solidFill>
                  <a:srgbClr val="000000"/>
                </a:solidFill>
                <a:latin typeface="Assistant"/>
              </a:rPr>
              <a:t> It is specified for TSA in Stock market that’s why it takes 4 Y’s to easily infer the  domain related information.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endParaRPr lang="en-US" sz="2000" spc="-20">
              <a:solidFill>
                <a:srgbClr val="000000"/>
              </a:solidFill>
              <a:latin typeface="Assistan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19645" y="1481299"/>
            <a:ext cx="7502435" cy="75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00"/>
              </a:lnSpc>
            </a:pPr>
            <a:r>
              <a:rPr lang="en-US" sz="5000">
                <a:solidFill>
                  <a:srgbClr val="000000"/>
                </a:solidFill>
                <a:latin typeface="HK Grotesk Bold"/>
              </a:rPr>
              <a:t>Visualizations Cont</a:t>
            </a:r>
          </a:p>
        </p:txBody>
      </p:sp>
      <p:sp>
        <p:nvSpPr>
          <p:cNvPr id="3" name="Freeform 3"/>
          <p:cNvSpPr/>
          <p:nvPr/>
        </p:nvSpPr>
        <p:spPr>
          <a:xfrm rot="-10141306">
            <a:off x="-2034775" y="4670550"/>
            <a:ext cx="4069550" cy="3891507"/>
          </a:xfrm>
          <a:custGeom>
            <a:avLst/>
            <a:gdLst/>
            <a:ahLst/>
            <a:cxnLst/>
            <a:rect l="l" t="t" r="r" b="b"/>
            <a:pathLst>
              <a:path w="4069550" h="3891507">
                <a:moveTo>
                  <a:pt x="0" y="0"/>
                </a:moveTo>
                <a:lnTo>
                  <a:pt x="4069550" y="0"/>
                </a:lnTo>
                <a:lnTo>
                  <a:pt x="4069550" y="3891507"/>
                </a:lnTo>
                <a:lnTo>
                  <a:pt x="0" y="3891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 rot="9440951">
            <a:off x="-716899" y="223696"/>
            <a:ext cx="1433798" cy="1358524"/>
          </a:xfrm>
          <a:custGeom>
            <a:avLst/>
            <a:gdLst/>
            <a:ahLst/>
            <a:cxnLst/>
            <a:rect l="l" t="t" r="r" b="b"/>
            <a:pathLst>
              <a:path w="1433798" h="1358524">
                <a:moveTo>
                  <a:pt x="0" y="0"/>
                </a:moveTo>
                <a:lnTo>
                  <a:pt x="1433798" y="0"/>
                </a:lnTo>
                <a:lnTo>
                  <a:pt x="1433798" y="1358523"/>
                </a:lnTo>
                <a:lnTo>
                  <a:pt x="0" y="13585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TextBox 5"/>
          <p:cNvSpPr txBox="1"/>
          <p:nvPr/>
        </p:nvSpPr>
        <p:spPr>
          <a:xfrm>
            <a:off x="1153088" y="2675081"/>
            <a:ext cx="8382897" cy="294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3623" lvl="1" indent="-211812" algn="just">
              <a:lnSpc>
                <a:spcPts val="2315"/>
              </a:lnSpc>
              <a:buFont typeface="Arial"/>
              <a:buChar char="•"/>
            </a:pPr>
            <a:r>
              <a:rPr lang="en-US" sz="1962" dirty="0">
                <a:solidFill>
                  <a:srgbClr val="000000"/>
                </a:solidFill>
                <a:latin typeface="Assistant Bold"/>
              </a:rPr>
              <a:t>Scatter plot:</a:t>
            </a:r>
          </a:p>
          <a:p>
            <a:pPr marL="847247" lvl="2" indent="-282416" algn="just">
              <a:lnSpc>
                <a:spcPts val="2315"/>
              </a:lnSpc>
              <a:buFont typeface="Arial"/>
              <a:buChar char="⚬"/>
            </a:pPr>
            <a:r>
              <a:rPr lang="en-US" sz="1962" dirty="0">
                <a:solidFill>
                  <a:srgbClr val="000000"/>
                </a:solidFill>
                <a:latin typeface="Assistant"/>
              </a:rPr>
              <a:t>A relation between </a:t>
            </a:r>
            <a:r>
              <a:rPr lang="en-US" sz="1962" dirty="0">
                <a:solidFill>
                  <a:srgbClr val="000000"/>
                </a:solidFill>
                <a:latin typeface="Assistant Bold"/>
              </a:rPr>
              <a:t>Turnover </a:t>
            </a:r>
            <a:r>
              <a:rPr lang="en-US" sz="1962" dirty="0">
                <a:solidFill>
                  <a:srgbClr val="000000"/>
                </a:solidFill>
                <a:latin typeface="Assistant"/>
              </a:rPr>
              <a:t>on Y axis and </a:t>
            </a:r>
            <a:r>
              <a:rPr lang="en-US" sz="1962" dirty="0">
                <a:solidFill>
                  <a:srgbClr val="000000"/>
                </a:solidFill>
                <a:latin typeface="Assistant Bold"/>
              </a:rPr>
              <a:t>Date </a:t>
            </a:r>
            <a:r>
              <a:rPr lang="en-US" sz="1962" dirty="0">
                <a:solidFill>
                  <a:srgbClr val="000000"/>
                </a:solidFill>
                <a:latin typeface="Assistant"/>
              </a:rPr>
              <a:t>on X axis.</a:t>
            </a:r>
          </a:p>
          <a:p>
            <a:pPr marL="423623" lvl="1" indent="-211812" algn="just">
              <a:lnSpc>
                <a:spcPts val="2315"/>
              </a:lnSpc>
              <a:buFont typeface="Arial"/>
              <a:buChar char="•"/>
            </a:pPr>
            <a:r>
              <a:rPr lang="en-US" sz="1962" dirty="0">
                <a:solidFill>
                  <a:srgbClr val="000000"/>
                </a:solidFill>
                <a:latin typeface="Assistant"/>
              </a:rPr>
              <a:t>Histogram:</a:t>
            </a:r>
          </a:p>
          <a:p>
            <a:pPr marL="847247" lvl="2" indent="-282416" algn="just">
              <a:lnSpc>
                <a:spcPts val="2315"/>
              </a:lnSpc>
              <a:buFont typeface="Arial"/>
              <a:buChar char="⚬"/>
            </a:pPr>
            <a:r>
              <a:rPr lang="en-US" sz="1962" dirty="0">
                <a:solidFill>
                  <a:srgbClr val="000000"/>
                </a:solidFill>
                <a:latin typeface="Assistant"/>
              </a:rPr>
              <a:t>A relation between </a:t>
            </a:r>
            <a:r>
              <a:rPr lang="en-US" sz="1962" dirty="0">
                <a:solidFill>
                  <a:srgbClr val="000000"/>
                </a:solidFill>
                <a:latin typeface="Assistant Bold"/>
              </a:rPr>
              <a:t>Deliverable </a:t>
            </a:r>
            <a:r>
              <a:rPr lang="en-US" sz="1962" b="1" dirty="0">
                <a:solidFill>
                  <a:srgbClr val="000000"/>
                </a:solidFill>
                <a:latin typeface="Assistant"/>
              </a:rPr>
              <a:t>Volume</a:t>
            </a:r>
            <a:r>
              <a:rPr lang="en-US" sz="1962" dirty="0">
                <a:solidFill>
                  <a:srgbClr val="000000"/>
                </a:solidFill>
                <a:latin typeface="Assistant"/>
              </a:rPr>
              <a:t> on Y axis and</a:t>
            </a:r>
            <a:r>
              <a:rPr lang="en-US" sz="1962" dirty="0">
                <a:solidFill>
                  <a:srgbClr val="000000"/>
                </a:solidFill>
                <a:latin typeface="Assistant Bold"/>
              </a:rPr>
              <a:t> Its frequency</a:t>
            </a:r>
            <a:r>
              <a:rPr lang="en-US" sz="1962" dirty="0">
                <a:solidFill>
                  <a:srgbClr val="000000"/>
                </a:solidFill>
                <a:latin typeface="Assistant"/>
              </a:rPr>
              <a:t> on X axis.</a:t>
            </a:r>
          </a:p>
          <a:p>
            <a:pPr marL="423623" lvl="1" indent="-211812" algn="just">
              <a:lnSpc>
                <a:spcPts val="2315"/>
              </a:lnSpc>
              <a:buFont typeface="Arial"/>
              <a:buChar char="•"/>
            </a:pPr>
            <a:r>
              <a:rPr lang="en-US" sz="1962" dirty="0">
                <a:solidFill>
                  <a:srgbClr val="000000"/>
                </a:solidFill>
                <a:latin typeface="Assistant"/>
              </a:rPr>
              <a:t>Area chart:</a:t>
            </a:r>
          </a:p>
          <a:p>
            <a:pPr marL="847247" lvl="2" indent="-282416" algn="just">
              <a:lnSpc>
                <a:spcPts val="2315"/>
              </a:lnSpc>
              <a:buFont typeface="Arial"/>
              <a:buChar char="⚬"/>
            </a:pPr>
            <a:r>
              <a:rPr lang="en-US" sz="1962" dirty="0">
                <a:solidFill>
                  <a:srgbClr val="000000"/>
                </a:solidFill>
                <a:latin typeface="Assistant"/>
              </a:rPr>
              <a:t>A relation between </a:t>
            </a:r>
            <a:r>
              <a:rPr lang="en-US" sz="1962" dirty="0">
                <a:solidFill>
                  <a:srgbClr val="000000"/>
                </a:solidFill>
                <a:latin typeface="Assistant Bold"/>
              </a:rPr>
              <a:t>%Deliverable</a:t>
            </a:r>
            <a:r>
              <a:rPr lang="en-US" sz="1962" dirty="0">
                <a:solidFill>
                  <a:srgbClr val="000000"/>
                </a:solidFill>
                <a:latin typeface="Assistant"/>
              </a:rPr>
              <a:t> on Y axis and </a:t>
            </a:r>
            <a:r>
              <a:rPr lang="en-US" sz="1962" dirty="0">
                <a:solidFill>
                  <a:srgbClr val="000000"/>
                </a:solidFill>
                <a:latin typeface="Assistant Bold"/>
              </a:rPr>
              <a:t>Date </a:t>
            </a:r>
            <a:r>
              <a:rPr lang="en-US" sz="1962" dirty="0">
                <a:solidFill>
                  <a:srgbClr val="000000"/>
                </a:solidFill>
                <a:latin typeface="Assistant"/>
              </a:rPr>
              <a:t>on X axis.</a:t>
            </a:r>
          </a:p>
          <a:p>
            <a:pPr marL="847247" lvl="2" indent="-282416" algn="just">
              <a:lnSpc>
                <a:spcPts val="2315"/>
              </a:lnSpc>
              <a:buFont typeface="Arial"/>
              <a:buChar char="⚬"/>
            </a:pPr>
            <a:r>
              <a:rPr lang="en-US" sz="1962" dirty="0">
                <a:solidFill>
                  <a:srgbClr val="000000"/>
                </a:solidFill>
                <a:latin typeface="Assistant"/>
              </a:rPr>
              <a:t>(</a:t>
            </a:r>
            <a:r>
              <a:rPr lang="en-US" sz="1962" dirty="0">
                <a:solidFill>
                  <a:srgbClr val="000000"/>
                </a:solidFill>
                <a:latin typeface="Assistant Bold"/>
              </a:rPr>
              <a:t>%Deliverable</a:t>
            </a:r>
            <a:r>
              <a:rPr lang="en-US" sz="1962" dirty="0">
                <a:solidFill>
                  <a:srgbClr val="000000"/>
                </a:solidFill>
                <a:latin typeface="Assistant"/>
              </a:rPr>
              <a:t>: The percentage of deliverable volume to total volume.)</a:t>
            </a:r>
          </a:p>
          <a:p>
            <a:pPr marL="423623" lvl="1" indent="-211812" algn="just">
              <a:lnSpc>
                <a:spcPts val="2315"/>
              </a:lnSpc>
              <a:buFont typeface="Arial"/>
              <a:buChar char="•"/>
            </a:pPr>
            <a:r>
              <a:rPr lang="en-US" sz="1962" dirty="0">
                <a:solidFill>
                  <a:srgbClr val="000000"/>
                </a:solidFill>
                <a:latin typeface="Assistant"/>
              </a:rPr>
              <a:t>Bar chart:</a:t>
            </a:r>
          </a:p>
          <a:p>
            <a:pPr marL="847247" lvl="2" indent="-282416" algn="just">
              <a:lnSpc>
                <a:spcPts val="2315"/>
              </a:lnSpc>
              <a:buFont typeface="Arial"/>
              <a:buChar char="⚬"/>
            </a:pPr>
            <a:r>
              <a:rPr lang="en-US" sz="1962" dirty="0">
                <a:solidFill>
                  <a:srgbClr val="000000"/>
                </a:solidFill>
                <a:latin typeface="Assistant"/>
              </a:rPr>
              <a:t> A relation between </a:t>
            </a:r>
            <a:r>
              <a:rPr lang="en-US" sz="1962" dirty="0">
                <a:solidFill>
                  <a:srgbClr val="000000"/>
                </a:solidFill>
                <a:latin typeface="Assistant Bold"/>
              </a:rPr>
              <a:t>Industry </a:t>
            </a:r>
            <a:r>
              <a:rPr lang="en-US" sz="1962" dirty="0">
                <a:solidFill>
                  <a:srgbClr val="000000"/>
                </a:solidFill>
                <a:latin typeface="Assistant"/>
              </a:rPr>
              <a:t>on Y axis and</a:t>
            </a:r>
            <a:r>
              <a:rPr lang="en-US" sz="1962" dirty="0">
                <a:solidFill>
                  <a:srgbClr val="000000"/>
                </a:solidFill>
                <a:latin typeface="Assistant Bold"/>
              </a:rPr>
              <a:t> Its frequency</a:t>
            </a:r>
            <a:r>
              <a:rPr lang="en-US" sz="1962" dirty="0">
                <a:solidFill>
                  <a:srgbClr val="000000"/>
                </a:solidFill>
                <a:latin typeface="Assistant"/>
              </a:rPr>
              <a:t> on X axis.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94633">
            <a:off x="734706" y="4906924"/>
            <a:ext cx="1552782" cy="1471261"/>
          </a:xfrm>
          <a:custGeom>
            <a:avLst/>
            <a:gdLst/>
            <a:ahLst/>
            <a:cxnLst/>
            <a:rect l="l" t="t" r="r" b="b"/>
            <a:pathLst>
              <a:path w="1552782" h="1471261">
                <a:moveTo>
                  <a:pt x="0" y="0"/>
                </a:moveTo>
                <a:lnTo>
                  <a:pt x="1552782" y="0"/>
                </a:lnTo>
                <a:lnTo>
                  <a:pt x="1552782" y="1471261"/>
                </a:lnTo>
                <a:lnTo>
                  <a:pt x="0" y="14712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>
            <a:off x="-1095310" y="-388589"/>
            <a:ext cx="3423538" cy="3046949"/>
          </a:xfrm>
          <a:custGeom>
            <a:avLst/>
            <a:gdLst/>
            <a:ahLst/>
            <a:cxnLst/>
            <a:rect l="l" t="t" r="r" b="b"/>
            <a:pathLst>
              <a:path w="3423538" h="3046949">
                <a:moveTo>
                  <a:pt x="0" y="0"/>
                </a:moveTo>
                <a:lnTo>
                  <a:pt x="3423538" y="0"/>
                </a:lnTo>
                <a:lnTo>
                  <a:pt x="3423538" y="3046949"/>
                </a:lnTo>
                <a:lnTo>
                  <a:pt x="0" y="30469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4" name="Freeform 4"/>
          <p:cNvSpPr/>
          <p:nvPr/>
        </p:nvSpPr>
        <p:spPr>
          <a:xfrm rot="380713">
            <a:off x="1524614" y="2068553"/>
            <a:ext cx="3496375" cy="3343409"/>
          </a:xfrm>
          <a:custGeom>
            <a:avLst/>
            <a:gdLst/>
            <a:ahLst/>
            <a:cxnLst/>
            <a:rect l="l" t="t" r="r" b="b"/>
            <a:pathLst>
              <a:path w="3496375" h="3343409">
                <a:moveTo>
                  <a:pt x="0" y="0"/>
                </a:moveTo>
                <a:lnTo>
                  <a:pt x="3496376" y="0"/>
                </a:lnTo>
                <a:lnTo>
                  <a:pt x="3496376" y="3343409"/>
                </a:lnTo>
                <a:lnTo>
                  <a:pt x="0" y="33434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TextBox 5"/>
          <p:cNvSpPr txBox="1"/>
          <p:nvPr/>
        </p:nvSpPr>
        <p:spPr>
          <a:xfrm>
            <a:off x="4780204" y="5828030"/>
            <a:ext cx="4241876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00"/>
              </a:lnSpc>
            </a:pPr>
            <a:r>
              <a:rPr lang="en-US" sz="5000">
                <a:solidFill>
                  <a:srgbClr val="FFFFFF"/>
                </a:solidFill>
                <a:latin typeface="HK Grotesk Bold"/>
              </a:rPr>
              <a:t>Observations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94633">
            <a:off x="-1399641" y="5989040"/>
            <a:ext cx="2799283" cy="2652320"/>
          </a:xfrm>
          <a:custGeom>
            <a:avLst/>
            <a:gdLst/>
            <a:ahLst/>
            <a:cxnLst/>
            <a:rect l="l" t="t" r="r" b="b"/>
            <a:pathLst>
              <a:path w="2799283" h="2652320">
                <a:moveTo>
                  <a:pt x="0" y="0"/>
                </a:moveTo>
                <a:lnTo>
                  <a:pt x="2799282" y="0"/>
                </a:lnTo>
                <a:lnTo>
                  <a:pt x="2799282" y="2652320"/>
                </a:lnTo>
                <a:lnTo>
                  <a:pt x="0" y="26523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TextBox 3"/>
          <p:cNvSpPr txBox="1"/>
          <p:nvPr/>
        </p:nvSpPr>
        <p:spPr>
          <a:xfrm>
            <a:off x="1141906" y="1580023"/>
            <a:ext cx="7469788" cy="75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00"/>
              </a:lnSpc>
            </a:pPr>
            <a:r>
              <a:rPr lang="en-US" sz="5000">
                <a:solidFill>
                  <a:srgbClr val="000000"/>
                </a:solidFill>
                <a:latin typeface="HK Grotesk Bold"/>
              </a:rPr>
              <a:t>Line Chart</a:t>
            </a:r>
          </a:p>
        </p:txBody>
      </p:sp>
      <p:sp>
        <p:nvSpPr>
          <p:cNvPr id="4" name="Freeform 4"/>
          <p:cNvSpPr/>
          <p:nvPr/>
        </p:nvSpPr>
        <p:spPr>
          <a:xfrm rot="313119">
            <a:off x="7730519" y="-980388"/>
            <a:ext cx="3312451" cy="3167532"/>
          </a:xfrm>
          <a:custGeom>
            <a:avLst/>
            <a:gdLst/>
            <a:ahLst/>
            <a:cxnLst/>
            <a:rect l="l" t="t" r="r" b="b"/>
            <a:pathLst>
              <a:path w="3312451" h="3167532">
                <a:moveTo>
                  <a:pt x="0" y="0"/>
                </a:moveTo>
                <a:lnTo>
                  <a:pt x="3312452" y="0"/>
                </a:lnTo>
                <a:lnTo>
                  <a:pt x="3312452" y="3167532"/>
                </a:lnTo>
                <a:lnTo>
                  <a:pt x="0" y="3167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5" name="Freeform 5"/>
          <p:cNvSpPr/>
          <p:nvPr/>
        </p:nvSpPr>
        <p:spPr>
          <a:xfrm>
            <a:off x="731520" y="2306245"/>
            <a:ext cx="8290560" cy="2702709"/>
          </a:xfrm>
          <a:custGeom>
            <a:avLst/>
            <a:gdLst/>
            <a:ahLst/>
            <a:cxnLst/>
            <a:rect l="l" t="t" r="r" b="b"/>
            <a:pathLst>
              <a:path w="8290560" h="2702709">
                <a:moveTo>
                  <a:pt x="0" y="0"/>
                </a:moveTo>
                <a:lnTo>
                  <a:pt x="8290560" y="0"/>
                </a:lnTo>
                <a:lnTo>
                  <a:pt x="8290560" y="2702710"/>
                </a:lnTo>
                <a:lnTo>
                  <a:pt x="0" y="27027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6" name="TextBox 6"/>
          <p:cNvSpPr txBox="1"/>
          <p:nvPr/>
        </p:nvSpPr>
        <p:spPr>
          <a:xfrm>
            <a:off x="731520" y="5405223"/>
            <a:ext cx="8118951" cy="213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Assistant"/>
              </a:rPr>
              <a:t>the Automobile indusrty stock “EIGHERMOT” scored its highest VWAP at 10/10/2017 which was 31815.44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587</Words>
  <Application>Microsoft Office PowerPoint</Application>
  <PresentationFormat>Custom</PresentationFormat>
  <Paragraphs>79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Assistant Bold</vt:lpstr>
      <vt:lpstr>HK Grotesk Bold</vt:lpstr>
      <vt:lpstr>HK Grotesk</vt:lpstr>
      <vt:lpstr>Halant Medium</vt:lpstr>
      <vt:lpstr>Calibri</vt:lpstr>
      <vt:lpstr>Arial</vt:lpstr>
      <vt:lpstr>Assistant</vt:lpstr>
      <vt:lpstr>HK Grotesk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Nature of Science Quiz Presentation In Bright  Hand Drawn Style</dc:title>
  <cp:lastModifiedBy>اسماعيل محمد عبدالفتاح يوسف</cp:lastModifiedBy>
  <cp:revision>2</cp:revision>
  <dcterms:created xsi:type="dcterms:W3CDTF">2006-08-16T00:00:00Z</dcterms:created>
  <dcterms:modified xsi:type="dcterms:W3CDTF">2023-12-19T17:54:16Z</dcterms:modified>
  <dc:identifier>DAFt6snqZQs</dc:identifier>
</cp:coreProperties>
</file>